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67" r:id="rId18"/>
    <p:sldId id="296" r:id="rId19"/>
    <p:sldId id="269" r:id="rId20"/>
    <p:sldId id="277" r:id="rId21"/>
    <p:sldId id="282" r:id="rId22"/>
    <p:sldId id="283" r:id="rId23"/>
    <p:sldId id="268" r:id="rId24"/>
    <p:sldId id="278" r:id="rId25"/>
    <p:sldId id="279" r:id="rId26"/>
    <p:sldId id="281" r:id="rId27"/>
    <p:sldId id="264" r:id="rId28"/>
    <p:sldId id="288" r:id="rId29"/>
    <p:sldId id="284" r:id="rId30"/>
    <p:sldId id="285" r:id="rId31"/>
    <p:sldId id="265" r:id="rId32"/>
    <p:sldId id="271" r:id="rId33"/>
    <p:sldId id="286" r:id="rId34"/>
    <p:sldId id="287" r:id="rId35"/>
    <p:sldId id="291" r:id="rId36"/>
    <p:sldId id="290" r:id="rId37"/>
    <p:sldId id="292"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67"/>
          </p14:sldIdLst>
        </p14:section>
        <p14:section name="Section 4" id="{C8319636-4163-4860-A788-0D32A52EE42B}">
          <p14:sldIdLst>
            <p14:sldId id="296"/>
            <p14:sldId id="269"/>
            <p14:sldId id="277"/>
            <p14:sldId id="282"/>
            <p14:sldId id="283"/>
          </p14:sldIdLst>
        </p14:section>
        <p14:section name="Section 5" id="{0235003A-B2C9-4600-9886-E651A3F94C75}">
          <p14:sldIdLst>
            <p14:sldId id="268"/>
            <p14:sldId id="278"/>
            <p14:sldId id="279"/>
            <p14:sldId id="281"/>
            <p14:sldId id="264"/>
            <p14:sldId id="288"/>
            <p14:sldId id="284"/>
            <p14:sldId id="285"/>
          </p14:sldIdLst>
        </p14:section>
        <p14:section name="Section 6" id="{61232454-4D34-42FC-84BC-8F4C35EB7E37}">
          <p14:sldIdLst>
            <p14:sldId id="265"/>
            <p14:sldId id="271"/>
            <p14:sldId id="286"/>
            <p14:sldId id="287"/>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747"/>
    <a:srgbClr val="253867"/>
    <a:srgbClr val="1A2F64"/>
    <a:srgbClr val="C19848"/>
    <a:srgbClr val="BF9645"/>
    <a:srgbClr val="E7E8EA"/>
    <a:srgbClr val="E5BA7C"/>
    <a:srgbClr val="F2DD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0" d="100"/>
          <a:sy n="110" d="100"/>
        </p:scale>
        <p:origin x="416" y="52"/>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png"/><Relationship Id="rId3" Type="http://schemas.openxmlformats.org/officeDocument/2006/relationships/image" Target="../media/image33.png"/><Relationship Id="rId7" Type="http://schemas.openxmlformats.org/officeDocument/2006/relationships/image" Target="../media/image30.png"/><Relationship Id="rId12" Type="http://schemas.openxmlformats.org/officeDocument/2006/relationships/image" Target="../media/image24.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25.png"/><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28.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7/06/relationships/model3d" Target="../media/model3d1.glb"/><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chart" Target="../charts/chart4.xml"/><Relationship Id="rId2" Type="http://schemas.openxmlformats.org/officeDocument/2006/relationships/image" Target="../media/image41.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5.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200" fill="hold"/>
                                        <p:tgtEl>
                                          <p:spTgt spid="14"/>
                                        </p:tgtEl>
                                        <p:attrNameLst>
                                          <p:attrName>ppt_x</p:attrName>
                                        </p:attrNameLst>
                                      </p:cBhvr>
                                      <p:tavLst>
                                        <p:tav tm="0">
                                          <p:val>
                                            <p:strVal val="#ppt_x"/>
                                          </p:val>
                                        </p:tav>
                                        <p:tav tm="100000">
                                          <p:val>
                                            <p:strVal val="#ppt_x"/>
                                          </p:val>
                                        </p:tav>
                                      </p:tavLst>
                                    </p:anim>
                                    <p:anim calcmode="lin" valueType="num">
                                      <p:cBhvr>
                                        <p:cTn id="12" dur="2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200" tmFilter="0, 0; .2, .5; .8, .5; 1, 0"/>
                                        <p:tgtEl>
                                          <p:spTgt spid="14"/>
                                        </p:tgtEl>
                                      </p:cBhvr>
                                    </p:animEffect>
                                    <p:animScale>
                                      <p:cBhvr>
                                        <p:cTn id="15" dur="100" autoRev="1" fill="hold"/>
                                        <p:tgtEl>
                                          <p:spTgt spid="14"/>
                                        </p:tgtEl>
                                      </p:cBhvr>
                                      <p:by x="105000" y="105000"/>
                                    </p:animScale>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170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see multiple data tiled over one another.</a:t>
            </a:r>
          </a:p>
        </p:txBody>
      </p:sp>
      <p:sp>
        <p:nvSpPr>
          <p:cNvPr id="15" name="矩形 14">
            <a:extLst>
              <a:ext uri="{FF2B5EF4-FFF2-40B4-BE49-F238E27FC236}">
                <a16:creationId xmlns:a16="http://schemas.microsoft.com/office/drawing/2014/main" id="{1A58D43F-ACEF-B605-F83F-A1257476352D}"/>
              </a:ext>
            </a:extLst>
          </p:cNvPr>
          <p:cNvSpPr/>
          <p:nvPr/>
        </p:nvSpPr>
        <p:spPr>
          <a:xfrm>
            <a:off x="2446893" y="2538709"/>
            <a:ext cx="1923925" cy="276999"/>
          </a:xfrm>
          <a:prstGeom prst="rect">
            <a:avLst/>
          </a:prstGeom>
        </p:spPr>
        <p:txBody>
          <a:bodyPr wrap="none">
            <a:spAutoFit/>
          </a:bodyPr>
          <a:lstStyle/>
          <a:p>
            <a:pPr algn="ctr">
              <a:defRPr/>
            </a:pPr>
            <a:r>
              <a:rPr lang="en-US" altLang="zh-CN" sz="1200" b="1" kern="0" dirty="0">
                <a:solidFill>
                  <a:srgbClr val="1A2F64"/>
                </a:solidFill>
                <a:cs typeface="+mn-ea"/>
                <a:sym typeface="+mn-lt"/>
              </a:rPr>
              <a:t>WMTS and interoperability</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235267" y="2538709"/>
            <a:ext cx="825867" cy="276999"/>
          </a:xfrm>
          <a:prstGeom prst="rect">
            <a:avLst/>
          </a:prstGeom>
        </p:spPr>
        <p:txBody>
          <a:bodyPr wrap="none">
            <a:spAutoFit/>
          </a:bodyPr>
          <a:lstStyle/>
          <a:p>
            <a:pPr algn="ctr">
              <a:defRPr/>
            </a:pPr>
            <a:r>
              <a:rPr lang="en-US" altLang="zh-CN" sz="1200" b="1" kern="0" dirty="0">
                <a:solidFill>
                  <a:srgbClr val="1A2F64"/>
                </a:solidFill>
                <a:cs typeface="+mn-ea"/>
                <a:sym typeface="+mn-lt"/>
              </a:rPr>
              <a:t>WFS/WCS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8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200" fill="hold"/>
                                        <p:tgtEl>
                                          <p:spTgt spid="13"/>
                                        </p:tgtEl>
                                        <p:attrNameLst>
                                          <p:attrName>ppt_w</p:attrName>
                                        </p:attrNameLst>
                                      </p:cBhvr>
                                      <p:tavLst>
                                        <p:tav tm="0">
                                          <p:val>
                                            <p:strVal val="8/3*#ppt_w"/>
                                          </p:val>
                                        </p:tav>
                                        <p:tav tm="100000">
                                          <p:val>
                                            <p:strVal val="#ppt_w"/>
                                          </p:val>
                                        </p:tav>
                                      </p:tavLst>
                                    </p:anim>
                                    <p:anim calcmode="lin" valueType="num">
                                      <p:cBhvr>
                                        <p:cTn id="51" dur="2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3330"/>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200" fill="hold"/>
                                        <p:tgtEl>
                                          <p:spTgt spid="15"/>
                                        </p:tgtEl>
                                        <p:attrNameLst>
                                          <p:attrName>ppt_w</p:attrName>
                                        </p:attrNameLst>
                                      </p:cBhvr>
                                      <p:tavLst>
                                        <p:tav tm="0">
                                          <p:val>
                                            <p:strVal val="8/3*#ppt_w"/>
                                          </p:val>
                                        </p:tav>
                                        <p:tav tm="100000">
                                          <p:val>
                                            <p:strVal val="#ppt_w"/>
                                          </p:val>
                                        </p:tav>
                                      </p:tavLst>
                                    </p:anim>
                                    <p:anim calcmode="lin" valueType="num">
                                      <p:cBhvr>
                                        <p:cTn id="62" dur="2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childTnLst>
                          </p:cTn>
                        </p:par>
                        <p:par>
                          <p:cTn id="66" fill="hold">
                            <p:stCondLst>
                              <p:cond delay="419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00" fill="hold"/>
                                        <p:tgtEl>
                                          <p:spTgt spid="27"/>
                                        </p:tgtEl>
                                        <p:attrNameLst>
                                          <p:attrName>ppt_w</p:attrName>
                                        </p:attrNameLst>
                                      </p:cBhvr>
                                      <p:tavLst>
                                        <p:tav tm="0">
                                          <p:val>
                                            <p:strVal val="8/3*#ppt_w"/>
                                          </p:val>
                                        </p:tav>
                                        <p:tav tm="100000">
                                          <p:val>
                                            <p:strVal val="#ppt_w"/>
                                          </p:val>
                                        </p:tav>
                                      </p:tavLst>
                                    </p:anim>
                                    <p:anim calcmode="lin" valueType="num">
                                      <p:cBhvr>
                                        <p:cTn id="73" dur="2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200"/>
                                        <p:tgtEl>
                                          <p:spTgt spid="27"/>
                                        </p:tgtEl>
                                      </p:cBhvr>
                                    </p:animEffect>
                                  </p:childTnLst>
                                </p:cTn>
                              </p:par>
                            </p:childTnLst>
                          </p:cTn>
                        </p:par>
                        <p:par>
                          <p:cTn id="77" fill="hold">
                            <p:stCondLst>
                              <p:cond delay="4450"/>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2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200" fill="hold"/>
                                        <p:tgtEl>
                                          <p:spTgt spid="29"/>
                                        </p:tgtEl>
                                        <p:attrNameLst>
                                          <p:attrName>ppt_w</p:attrName>
                                        </p:attrNameLst>
                                      </p:cBhvr>
                                      <p:tavLst>
                                        <p:tav tm="0">
                                          <p:val>
                                            <p:strVal val="8/3*#ppt_w"/>
                                          </p:val>
                                        </p:tav>
                                        <p:tav tm="100000">
                                          <p:val>
                                            <p:strVal val="#ppt_w"/>
                                          </p:val>
                                        </p:tav>
                                      </p:tavLst>
                                    </p:anim>
                                    <p:anim calcmode="lin" valueType="num">
                                      <p:cBhvr>
                                        <p:cTn id="84" dur="2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200"/>
                                        <p:tgtEl>
                                          <p:spTgt spid="29"/>
                                        </p:tgtEl>
                                      </p:cBhvr>
                                    </p:animEffect>
                                  </p:childTnLst>
                                </p:cTn>
                              </p:par>
                            </p:childTnLst>
                          </p:cTn>
                        </p:par>
                        <p:par>
                          <p:cTn id="88" fill="hold">
                            <p:stCondLst>
                              <p:cond delay="483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2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200" fill="hold"/>
                                        <p:tgtEl>
                                          <p:spTgt spid="31"/>
                                        </p:tgtEl>
                                        <p:attrNameLst>
                                          <p:attrName>ppt_w</p:attrName>
                                        </p:attrNameLst>
                                      </p:cBhvr>
                                      <p:tavLst>
                                        <p:tav tm="0">
                                          <p:val>
                                            <p:strVal val="8/3*#ppt_w"/>
                                          </p:val>
                                        </p:tav>
                                        <p:tav tm="100000">
                                          <p:val>
                                            <p:strVal val="#ppt_w"/>
                                          </p:val>
                                        </p:tav>
                                      </p:tavLst>
                                    </p:anim>
                                    <p:anim calcmode="lin" valueType="num">
                                      <p:cBhvr>
                                        <p:cTn id="95" dur="2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3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300" fill="hold"/>
                                            <p:tgtEl>
                                              <p:spTgt spid="2"/>
                                            </p:tgtEl>
                                            <p:attrNameLst>
                                              <p:attrName>ppt_x</p:attrName>
                                            </p:attrNameLst>
                                          </p:cBhvr>
                                          <p:tavLst>
                                            <p:tav tm="0">
                                              <p:val>
                                                <p:strVal val="#ppt_x"/>
                                              </p:val>
                                            </p:tav>
                                            <p:tav tm="100000">
                                              <p:val>
                                                <p:strVal val="#ppt_x"/>
                                              </p:val>
                                            </p:tav>
                                          </p:tavLst>
                                        </p:anim>
                                        <p:anim calcmode="lin" valueType="num">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Geoserver</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For web processing</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Apache tomcat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Web server</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Camunda</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BPMN diagram</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Draw io</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UML diagrams</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Overleaf</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To create reports in  LaTeX</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TMUX</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Terminal multiplexer</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Adobe photoshop</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Graphics editing</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VS code</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Text editor</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Windows 11</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Primary operating system</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Java 8</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Programming environment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Geonetwork</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Metadata cataloguing system</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Elastic search</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Searching the catalogue</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90267" y="179408"/>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lang="en-US" altLang="zh-CN" sz="1350" kern="0" noProof="1">
                  <a:solidFill>
                    <a:prstClr val="white"/>
                  </a:solidFill>
                  <a:latin typeface="Calibri" panose="020F0502020204030204"/>
                  <a:ea typeface="等线" panose="02010600030101010101" pitchFamily="2" charset="-122"/>
                  <a:cs typeface="+mn-ea"/>
                  <a:sym typeface="+mn-lt"/>
                </a:rPr>
                <a:t>Data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443295" y="1021777"/>
            <a:ext cx="7733207" cy="5037570"/>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00098" y="1021777"/>
            <a:ext cx="3206927" cy="5037570"/>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089299" y="1447605"/>
            <a:ext cx="37461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A2F64"/>
                </a:solidFill>
                <a:latin typeface="Calibri" panose="020F0502020204030204"/>
                <a:ea typeface="等线" panose="02010600030101010101" pitchFamily="2" charset="-122"/>
                <a:cs typeface="+mn-ea"/>
                <a:sym typeface="+mn-lt"/>
              </a:rPr>
              <a:t>Data from various sources were used</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089299" y="2186179"/>
            <a:ext cx="3285071" cy="3473067"/>
          </a:xfrm>
          <a:prstGeom prst="rect">
            <a:avLst/>
          </a:prstGeom>
          <a:noFill/>
        </p:spPr>
        <p:txBody>
          <a:bodyPr wrap="square" rtlCol="0">
            <a:spAutoFit/>
          </a:bodyPr>
          <a:lstStyle/>
          <a:p>
            <a:pPr lvl="0">
              <a:lnSpc>
                <a:spcPts val="1875"/>
              </a:lnSpc>
              <a:defRPr/>
            </a:pPr>
            <a:r>
              <a:rPr lang="en-US" altLang="zh-CN" sz="900" dirty="0">
                <a:solidFill>
                  <a:srgbClr val="FFFFFF">
                    <a:lumMod val="50000"/>
                  </a:srgbClr>
                </a:solidFill>
                <a:cs typeface="+mn-ea"/>
                <a:sym typeface="+mn-lt"/>
              </a:rPr>
              <a:t>• Survey of India Shapefile for Dehradun Villages (Product Code OVSF/-/10).</a:t>
            </a:r>
          </a:p>
          <a:p>
            <a:pPr lvl="0">
              <a:lnSpc>
                <a:spcPts val="1875"/>
              </a:lnSpc>
              <a:defRPr/>
            </a:pPr>
            <a:r>
              <a:rPr lang="en-US" altLang="zh-CN" sz="900" dirty="0">
                <a:solidFill>
                  <a:srgbClr val="FFFFFF">
                    <a:lumMod val="50000"/>
                  </a:srgbClr>
                </a:solidFill>
                <a:cs typeface="+mn-ea"/>
                <a:sym typeface="+mn-lt"/>
              </a:rPr>
              <a:t>• LISS-3 and LISS-4 Earth Observation Multi-spectral Data from Bhoonidhi (GeoTIFF format available)</a:t>
            </a:r>
          </a:p>
          <a:p>
            <a:pPr lvl="0">
              <a:lnSpc>
                <a:spcPts val="1875"/>
              </a:lnSpc>
              <a:defRPr/>
            </a:pPr>
            <a:r>
              <a:rPr lang="en-US" altLang="zh-CN" sz="900" dirty="0">
                <a:solidFill>
                  <a:srgbClr val="FFFFFF">
                    <a:lumMod val="50000"/>
                  </a:srgbClr>
                </a:solidFill>
                <a:cs typeface="+mn-ea"/>
                <a:sym typeface="+mn-lt"/>
              </a:rPr>
              <a:t>• 20 different types of Dehradun district shape files of position data</a:t>
            </a:r>
          </a:p>
          <a:p>
            <a:pPr lvl="0">
              <a:lnSpc>
                <a:spcPts val="1875"/>
              </a:lnSpc>
              <a:defRPr/>
            </a:pPr>
            <a:r>
              <a:rPr lang="en-US" altLang="zh-CN" sz="900" dirty="0">
                <a:solidFill>
                  <a:srgbClr val="FFFFFF">
                    <a:lumMod val="50000"/>
                  </a:srgbClr>
                </a:solidFill>
                <a:cs typeface="+mn-ea"/>
                <a:sym typeface="+mn-lt"/>
              </a:rPr>
              <a:t>• 10 different types of raster DEM of Dehradun district</a:t>
            </a:r>
          </a:p>
          <a:p>
            <a:pPr lvl="0">
              <a:lnSpc>
                <a:spcPts val="1875"/>
              </a:lnSpc>
              <a:defRPr/>
            </a:pPr>
            <a:r>
              <a:rPr lang="en-US" altLang="zh-CN" sz="900" dirty="0">
                <a:solidFill>
                  <a:srgbClr val="FFFFFF">
                    <a:lumMod val="50000"/>
                  </a:srgbClr>
                </a:solidFill>
                <a:cs typeface="+mn-ea"/>
                <a:sym typeface="+mn-lt"/>
              </a:rPr>
              <a:t>• Landsat thermal raster data</a:t>
            </a:r>
          </a:p>
          <a:p>
            <a:pPr lvl="0">
              <a:lnSpc>
                <a:spcPts val="1875"/>
              </a:lnSpc>
              <a:defRPr/>
            </a:pPr>
            <a:r>
              <a:rPr lang="en-US" altLang="zh-CN" sz="900" dirty="0">
                <a:solidFill>
                  <a:srgbClr val="FFFFFF">
                    <a:lumMod val="50000"/>
                  </a:srgbClr>
                </a:solidFill>
                <a:cs typeface="+mn-ea"/>
                <a:sym typeface="+mn-lt"/>
              </a:rPr>
              <a:t>• Hydro-Shed data prepared by Bernhard Lenard</a:t>
            </a:r>
          </a:p>
          <a:p>
            <a:pPr lvl="0">
              <a:lnSpc>
                <a:spcPts val="1875"/>
              </a:lnSpc>
              <a:defRPr/>
            </a:pPr>
            <a:r>
              <a:rPr lang="en-US" altLang="zh-CN" sz="900" dirty="0">
                <a:solidFill>
                  <a:srgbClr val="FFFFFF">
                    <a:lumMod val="50000"/>
                  </a:srgbClr>
                </a:solidFill>
                <a:cs typeface="+mn-ea"/>
                <a:sym typeface="+mn-lt"/>
              </a:rPr>
              <a:t>• Total monthly precipitation netCDF4 data 2023</a:t>
            </a:r>
          </a:p>
          <a:p>
            <a:pPr lvl="0">
              <a:lnSpc>
                <a:spcPts val="1875"/>
              </a:lnSpc>
              <a:defRPr/>
            </a:pPr>
            <a:r>
              <a:rPr lang="en-US" altLang="zh-CN" sz="900" dirty="0">
                <a:solidFill>
                  <a:srgbClr val="FFFFFF">
                    <a:lumMod val="50000"/>
                  </a:srgbClr>
                </a:solidFill>
                <a:cs typeface="+mn-ea"/>
                <a:sym typeface="+mn-lt"/>
              </a:rPr>
              <a:t>• Total relative humidity monthly netCDF4 data 2023</a:t>
            </a:r>
          </a:p>
          <a:p>
            <a:pPr lvl="0">
              <a:lnSpc>
                <a:spcPts val="1875"/>
              </a:lnSpc>
              <a:defRPr/>
            </a:pPr>
            <a:r>
              <a:rPr lang="en-US" altLang="zh-CN" sz="900" dirty="0">
                <a:solidFill>
                  <a:srgbClr val="FFFFFF">
                    <a:lumMod val="50000"/>
                  </a:srgbClr>
                </a:solidFill>
                <a:cs typeface="+mn-ea"/>
                <a:sym typeface="+mn-lt"/>
              </a:rPr>
              <a:t>• Sentinel 2 LULC data</a:t>
            </a:r>
          </a:p>
          <a:p>
            <a:pPr lvl="0">
              <a:lnSpc>
                <a:spcPts val="1875"/>
              </a:lnSpc>
              <a:defRPr/>
            </a:pPr>
            <a:r>
              <a:rPr lang="en-US" altLang="zh-CN" sz="900" dirty="0">
                <a:solidFill>
                  <a:srgbClr val="FFFFFF">
                    <a:lumMod val="50000"/>
                  </a:srgbClr>
                </a:solidFill>
                <a:cs typeface="+mn-ea"/>
                <a:sym typeface="+mn-lt"/>
              </a:rPr>
              <a:t>• Global canopy height</a:t>
            </a:r>
          </a:p>
          <a:p>
            <a:pPr lvl="0">
              <a:lnSpc>
                <a:spcPts val="1875"/>
              </a:lnSpc>
              <a:defRPr/>
            </a:pPr>
            <a:r>
              <a:rPr lang="en-US" altLang="zh-CN" sz="900" dirty="0">
                <a:solidFill>
                  <a:srgbClr val="FFFFFF">
                    <a:lumMod val="50000"/>
                  </a:srgbClr>
                </a:solidFill>
                <a:cs typeface="+mn-ea"/>
                <a:sym typeface="+mn-lt"/>
              </a:rPr>
              <a:t>• Geology 2M, geomorphology 250K, geochemistry from Bhukosh</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5336084" y="4292606"/>
            <a:ext cx="282278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FFFF">
                    <a:lumMod val="95000"/>
                  </a:srgbClr>
                </a:solidFill>
                <a:latin typeface="Calibri" panose="020F0502020204030204"/>
                <a:sym typeface="+mn-lt"/>
              </a:rPr>
              <a:t>The idea was to create an SDI with most of the data that can be found.</a:t>
            </a:r>
            <a:endParaRPr kumimoji="0" lang="zh-CN" altLang="en-US" sz="105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mc:AlternateContent xmlns:mc="http://schemas.openxmlformats.org/markup-compatibility/2006">
        <mc:Choice xmlns:am3d="http://schemas.microsoft.com/office/drawing/2017/model3d" Requires="am3d">
          <p:graphicFrame>
            <p:nvGraphicFramePr>
              <p:cNvPr id="2" name="3D Model 1" descr="Cloud Database">
                <a:extLst>
                  <a:ext uri="{FF2B5EF4-FFF2-40B4-BE49-F238E27FC236}">
                    <a16:creationId xmlns:a16="http://schemas.microsoft.com/office/drawing/2014/main" id="{2CE7AABD-BAB0-DB81-D72C-BEFA957B759B}"/>
                  </a:ext>
                </a:extLst>
              </p:cNvPr>
              <p:cNvGraphicFramePr>
                <a:graphicFrameLocks noChangeAspect="1"/>
              </p:cNvGraphicFramePr>
              <p:nvPr>
                <p:extLst>
                  <p:ext uri="{D42A27DB-BD31-4B8C-83A1-F6EECF244321}">
                    <p14:modId xmlns:p14="http://schemas.microsoft.com/office/powerpoint/2010/main" val="4067285432"/>
                  </p:ext>
                </p:extLst>
              </p:nvPr>
            </p:nvGraphicFramePr>
            <p:xfrm>
              <a:off x="5692199" y="1524907"/>
              <a:ext cx="2110556" cy="2585906"/>
            </p:xfrm>
            <a:graphic>
              <a:graphicData uri="http://schemas.microsoft.com/office/drawing/2017/model3d">
                <am3d:model3d r:embed="rId2">
                  <am3d:spPr>
                    <a:xfrm>
                      <a:off x="0" y="0"/>
                      <a:ext cx="2110556" cy="2585906"/>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2619698" ay="-138573" az="-132162"/>
                    <am3d:postTrans dx="0" dy="0" dz="0"/>
                  </am3d:trans>
                  <am3d:raster rName="Office3DRenderer" rVer="16.0.8326">
                    <am3d:blip r:embed="rId3"/>
                  </am3d:raster>
                  <am3d:objViewport viewportSz="3916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loud Database">
                <a:extLst>
                  <a:ext uri="{FF2B5EF4-FFF2-40B4-BE49-F238E27FC236}">
                    <a16:creationId xmlns:a16="http://schemas.microsoft.com/office/drawing/2014/main" id="{2CE7AABD-BAB0-DB81-D72C-BEFA957B759B}"/>
                  </a:ext>
                </a:extLst>
              </p:cNvPr>
              <p:cNvPicPr>
                <a:picLocks noGrp="1" noRot="1" noChangeAspect="1" noMove="1" noResize="1" noEditPoints="1" noAdjustHandles="1" noChangeArrowheads="1" noChangeShapeType="1" noCrop="1"/>
              </p:cNvPicPr>
              <p:nvPr/>
            </p:nvPicPr>
            <p:blipFill>
              <a:blip r:embed="rId3"/>
              <a:stretch>
                <a:fillRect/>
              </a:stretch>
            </p:blipFill>
            <p:spPr>
              <a:xfrm>
                <a:off x="5692199" y="1524907"/>
                <a:ext cx="2110556" cy="2585906"/>
              </a:xfrm>
              <a:prstGeom prst="rect">
                <a:avLst/>
              </a:prstGeom>
            </p:spPr>
          </p:pic>
        </mc:Fallback>
      </mc:AlternateContent>
    </p:spTree>
    <p:extLst>
      <p:ext uri="{BB962C8B-B14F-4D97-AF65-F5344CB8AC3E}">
        <p14:creationId xmlns:p14="http://schemas.microsoft.com/office/powerpoint/2010/main" val="13295776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00">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00" fill="hold"/>
                                        <p:tgtEl>
                                          <p:spTgt spid="27"/>
                                        </p:tgtEl>
                                        <p:attrNameLst>
                                          <p:attrName>ppt_x</p:attrName>
                                        </p:attrNameLst>
                                      </p:cBhvr>
                                      <p:tavLst>
                                        <p:tav tm="0">
                                          <p:val>
                                            <p:strVal val="#ppt_x"/>
                                          </p:val>
                                        </p:tav>
                                        <p:tav tm="100000">
                                          <p:val>
                                            <p:strVal val="#ppt_x"/>
                                          </p:val>
                                        </p:tav>
                                      </p:tavLst>
                                    </p:anim>
                                    <p:anim calcmode="lin" valueType="num">
                                      <p:cBhvr additive="base">
                                        <p:cTn id="12" dur="2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3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200"/>
                                        <p:tgtEl>
                                          <p:spTgt spid="29"/>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31">
                                            <p:txEl>
                                              <p:pRg st="0" end="0"/>
                                            </p:txEl>
                                          </p:spTgt>
                                        </p:tgtEl>
                                        <p:attrNameLst>
                                          <p:attrName>style.visibility</p:attrName>
                                        </p:attrNameLst>
                                      </p:cBhvr>
                                      <p:to>
                                        <p:strVal val="visible"/>
                                      </p:to>
                                    </p:set>
                                    <p:animEffect transition="in" filter="wipe(up)">
                                      <p:cBhvr>
                                        <p:cTn id="18" dur="200"/>
                                        <p:tgtEl>
                                          <p:spTgt spid="31">
                                            <p:txEl>
                                              <p:pRg st="0" end="0"/>
                                            </p:txEl>
                                          </p:spTgt>
                                        </p:tgtEl>
                                      </p:cBhvr>
                                    </p:animEffect>
                                  </p:childTnLst>
                                </p:cTn>
                              </p:par>
                              <p:par>
                                <p:cTn id="19" presetID="22" presetClass="entr" presetSubtype="1" fill="hold" grpId="0" nodeType="withEffect">
                                  <p:stCondLst>
                                    <p:cond delay="300"/>
                                  </p:stCondLst>
                                  <p:childTnLst>
                                    <p:set>
                                      <p:cBhvr>
                                        <p:cTn id="20" dur="1" fill="hold">
                                          <p:stCondLst>
                                            <p:cond delay="0"/>
                                          </p:stCondLst>
                                        </p:cTn>
                                        <p:tgtEl>
                                          <p:spTgt spid="31">
                                            <p:txEl>
                                              <p:pRg st="1" end="1"/>
                                            </p:txEl>
                                          </p:spTgt>
                                        </p:tgtEl>
                                        <p:attrNameLst>
                                          <p:attrName>style.visibility</p:attrName>
                                        </p:attrNameLst>
                                      </p:cBhvr>
                                      <p:to>
                                        <p:strVal val="visible"/>
                                      </p:to>
                                    </p:set>
                                    <p:animEffect transition="in" filter="wipe(up)">
                                      <p:cBhvr>
                                        <p:cTn id="21" dur="200"/>
                                        <p:tgtEl>
                                          <p:spTgt spid="31">
                                            <p:txEl>
                                              <p:pRg st="1" end="1"/>
                                            </p:txEl>
                                          </p:spTgt>
                                        </p:tgtEl>
                                      </p:cBhvr>
                                    </p:animEffect>
                                  </p:childTnLst>
                                </p:cTn>
                              </p:par>
                              <p:par>
                                <p:cTn id="22" presetID="22" presetClass="entr" presetSubtype="1" fill="hold" grpId="0" nodeType="withEffect">
                                  <p:stCondLst>
                                    <p:cond delay="300"/>
                                  </p:stCondLst>
                                  <p:childTnLst>
                                    <p:set>
                                      <p:cBhvr>
                                        <p:cTn id="23" dur="1" fill="hold">
                                          <p:stCondLst>
                                            <p:cond delay="0"/>
                                          </p:stCondLst>
                                        </p:cTn>
                                        <p:tgtEl>
                                          <p:spTgt spid="31">
                                            <p:txEl>
                                              <p:pRg st="2" end="2"/>
                                            </p:txEl>
                                          </p:spTgt>
                                        </p:tgtEl>
                                        <p:attrNameLst>
                                          <p:attrName>style.visibility</p:attrName>
                                        </p:attrNameLst>
                                      </p:cBhvr>
                                      <p:to>
                                        <p:strVal val="visible"/>
                                      </p:to>
                                    </p:set>
                                    <p:animEffect transition="in" filter="wipe(up)">
                                      <p:cBhvr>
                                        <p:cTn id="24" dur="200"/>
                                        <p:tgtEl>
                                          <p:spTgt spid="31">
                                            <p:txEl>
                                              <p:pRg st="2" end="2"/>
                                            </p:txEl>
                                          </p:spTgt>
                                        </p:tgtEl>
                                      </p:cBhvr>
                                    </p:animEffect>
                                  </p:childTnLst>
                                </p:cTn>
                              </p:par>
                              <p:par>
                                <p:cTn id="25" presetID="22" presetClass="entr" presetSubtype="1" fill="hold" grpId="0" nodeType="withEffect">
                                  <p:stCondLst>
                                    <p:cond delay="300"/>
                                  </p:stCondLst>
                                  <p:childTnLst>
                                    <p:set>
                                      <p:cBhvr>
                                        <p:cTn id="26" dur="1" fill="hold">
                                          <p:stCondLst>
                                            <p:cond delay="0"/>
                                          </p:stCondLst>
                                        </p:cTn>
                                        <p:tgtEl>
                                          <p:spTgt spid="31">
                                            <p:txEl>
                                              <p:pRg st="3" end="3"/>
                                            </p:txEl>
                                          </p:spTgt>
                                        </p:tgtEl>
                                        <p:attrNameLst>
                                          <p:attrName>style.visibility</p:attrName>
                                        </p:attrNameLst>
                                      </p:cBhvr>
                                      <p:to>
                                        <p:strVal val="visible"/>
                                      </p:to>
                                    </p:set>
                                    <p:animEffect transition="in" filter="wipe(up)">
                                      <p:cBhvr>
                                        <p:cTn id="27" dur="200"/>
                                        <p:tgtEl>
                                          <p:spTgt spid="31">
                                            <p:txEl>
                                              <p:pRg st="3" end="3"/>
                                            </p:txEl>
                                          </p:spTgt>
                                        </p:tgtEl>
                                      </p:cBhvr>
                                    </p:animEffect>
                                  </p:childTnLst>
                                </p:cTn>
                              </p:par>
                              <p:par>
                                <p:cTn id="28" presetID="22" presetClass="entr" presetSubtype="1" fill="hold" grpId="0" nodeType="withEffect">
                                  <p:stCondLst>
                                    <p:cond delay="300"/>
                                  </p:stCondLst>
                                  <p:childTnLst>
                                    <p:set>
                                      <p:cBhvr>
                                        <p:cTn id="29" dur="1" fill="hold">
                                          <p:stCondLst>
                                            <p:cond delay="0"/>
                                          </p:stCondLst>
                                        </p:cTn>
                                        <p:tgtEl>
                                          <p:spTgt spid="31">
                                            <p:txEl>
                                              <p:pRg st="4" end="4"/>
                                            </p:txEl>
                                          </p:spTgt>
                                        </p:tgtEl>
                                        <p:attrNameLst>
                                          <p:attrName>style.visibility</p:attrName>
                                        </p:attrNameLst>
                                      </p:cBhvr>
                                      <p:to>
                                        <p:strVal val="visible"/>
                                      </p:to>
                                    </p:set>
                                    <p:animEffect transition="in" filter="wipe(up)">
                                      <p:cBhvr>
                                        <p:cTn id="30" dur="200"/>
                                        <p:tgtEl>
                                          <p:spTgt spid="31">
                                            <p:txEl>
                                              <p:pRg st="4" end="4"/>
                                            </p:txEl>
                                          </p:spTgt>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31">
                                            <p:txEl>
                                              <p:pRg st="5" end="5"/>
                                            </p:txEl>
                                          </p:spTgt>
                                        </p:tgtEl>
                                        <p:attrNameLst>
                                          <p:attrName>style.visibility</p:attrName>
                                        </p:attrNameLst>
                                      </p:cBhvr>
                                      <p:to>
                                        <p:strVal val="visible"/>
                                      </p:to>
                                    </p:set>
                                    <p:animEffect transition="in" filter="wipe(up)">
                                      <p:cBhvr>
                                        <p:cTn id="33" dur="200"/>
                                        <p:tgtEl>
                                          <p:spTgt spid="31">
                                            <p:txEl>
                                              <p:pRg st="5" end="5"/>
                                            </p:txEl>
                                          </p:spTgt>
                                        </p:tgtEl>
                                      </p:cBhvr>
                                    </p:animEffect>
                                  </p:childTnLst>
                                </p:cTn>
                              </p:par>
                              <p:par>
                                <p:cTn id="34" presetID="22" presetClass="entr" presetSubtype="1" fill="hold" grpId="0" nodeType="withEffect">
                                  <p:stCondLst>
                                    <p:cond delay="300"/>
                                  </p:stCondLst>
                                  <p:childTnLst>
                                    <p:set>
                                      <p:cBhvr>
                                        <p:cTn id="35" dur="1" fill="hold">
                                          <p:stCondLst>
                                            <p:cond delay="0"/>
                                          </p:stCondLst>
                                        </p:cTn>
                                        <p:tgtEl>
                                          <p:spTgt spid="31">
                                            <p:txEl>
                                              <p:pRg st="6" end="6"/>
                                            </p:txEl>
                                          </p:spTgt>
                                        </p:tgtEl>
                                        <p:attrNameLst>
                                          <p:attrName>style.visibility</p:attrName>
                                        </p:attrNameLst>
                                      </p:cBhvr>
                                      <p:to>
                                        <p:strVal val="visible"/>
                                      </p:to>
                                    </p:set>
                                    <p:animEffect transition="in" filter="wipe(up)">
                                      <p:cBhvr>
                                        <p:cTn id="36" dur="200"/>
                                        <p:tgtEl>
                                          <p:spTgt spid="31">
                                            <p:txEl>
                                              <p:pRg st="6" end="6"/>
                                            </p:txEl>
                                          </p:spTgt>
                                        </p:tgtEl>
                                      </p:cBhvr>
                                    </p:animEffect>
                                  </p:childTnLst>
                                </p:cTn>
                              </p:par>
                              <p:par>
                                <p:cTn id="37" presetID="22" presetClass="entr" presetSubtype="1" fill="hold" grpId="0" nodeType="withEffect">
                                  <p:stCondLst>
                                    <p:cond delay="300"/>
                                  </p:stCondLst>
                                  <p:childTnLst>
                                    <p:set>
                                      <p:cBhvr>
                                        <p:cTn id="38" dur="1" fill="hold">
                                          <p:stCondLst>
                                            <p:cond delay="0"/>
                                          </p:stCondLst>
                                        </p:cTn>
                                        <p:tgtEl>
                                          <p:spTgt spid="31">
                                            <p:txEl>
                                              <p:pRg st="7" end="7"/>
                                            </p:txEl>
                                          </p:spTgt>
                                        </p:tgtEl>
                                        <p:attrNameLst>
                                          <p:attrName>style.visibility</p:attrName>
                                        </p:attrNameLst>
                                      </p:cBhvr>
                                      <p:to>
                                        <p:strVal val="visible"/>
                                      </p:to>
                                    </p:set>
                                    <p:animEffect transition="in" filter="wipe(up)">
                                      <p:cBhvr>
                                        <p:cTn id="39" dur="200"/>
                                        <p:tgtEl>
                                          <p:spTgt spid="31">
                                            <p:txEl>
                                              <p:pRg st="7" end="7"/>
                                            </p:txEl>
                                          </p:spTgt>
                                        </p:tgtEl>
                                      </p:cBhvr>
                                    </p:animEffect>
                                  </p:childTnLst>
                                </p:cTn>
                              </p:par>
                              <p:par>
                                <p:cTn id="40" presetID="22" presetClass="entr" presetSubtype="1" fill="hold" grpId="0" nodeType="withEffect">
                                  <p:stCondLst>
                                    <p:cond delay="300"/>
                                  </p:stCondLst>
                                  <p:childTnLst>
                                    <p:set>
                                      <p:cBhvr>
                                        <p:cTn id="41" dur="1" fill="hold">
                                          <p:stCondLst>
                                            <p:cond delay="0"/>
                                          </p:stCondLst>
                                        </p:cTn>
                                        <p:tgtEl>
                                          <p:spTgt spid="31">
                                            <p:txEl>
                                              <p:pRg st="8" end="8"/>
                                            </p:txEl>
                                          </p:spTgt>
                                        </p:tgtEl>
                                        <p:attrNameLst>
                                          <p:attrName>style.visibility</p:attrName>
                                        </p:attrNameLst>
                                      </p:cBhvr>
                                      <p:to>
                                        <p:strVal val="visible"/>
                                      </p:to>
                                    </p:set>
                                    <p:animEffect transition="in" filter="wipe(up)">
                                      <p:cBhvr>
                                        <p:cTn id="42" dur="200"/>
                                        <p:tgtEl>
                                          <p:spTgt spid="31">
                                            <p:txEl>
                                              <p:pRg st="8" end="8"/>
                                            </p:txEl>
                                          </p:spTgt>
                                        </p:tgtEl>
                                      </p:cBhvr>
                                    </p:animEffect>
                                  </p:childTnLst>
                                </p:cTn>
                              </p:par>
                              <p:par>
                                <p:cTn id="43" presetID="22" presetClass="entr" presetSubtype="1" fill="hold" grpId="0" nodeType="withEffect">
                                  <p:stCondLst>
                                    <p:cond delay="300"/>
                                  </p:stCondLst>
                                  <p:childTnLst>
                                    <p:set>
                                      <p:cBhvr>
                                        <p:cTn id="44" dur="1" fill="hold">
                                          <p:stCondLst>
                                            <p:cond delay="0"/>
                                          </p:stCondLst>
                                        </p:cTn>
                                        <p:tgtEl>
                                          <p:spTgt spid="31">
                                            <p:txEl>
                                              <p:pRg st="9" end="9"/>
                                            </p:txEl>
                                          </p:spTgt>
                                        </p:tgtEl>
                                        <p:attrNameLst>
                                          <p:attrName>style.visibility</p:attrName>
                                        </p:attrNameLst>
                                      </p:cBhvr>
                                      <p:to>
                                        <p:strVal val="visible"/>
                                      </p:to>
                                    </p:set>
                                    <p:animEffect transition="in" filter="wipe(up)">
                                      <p:cBhvr>
                                        <p:cTn id="45" dur="200"/>
                                        <p:tgtEl>
                                          <p:spTgt spid="31">
                                            <p:txEl>
                                              <p:pRg st="9" end="9"/>
                                            </p:txEl>
                                          </p:spTgt>
                                        </p:tgtEl>
                                      </p:cBhvr>
                                    </p:animEffect>
                                  </p:childTnLst>
                                </p:cTn>
                              </p:par>
                              <p:par>
                                <p:cTn id="46" presetID="22" presetClass="entr" presetSubtype="1" fill="hold" grpId="0" nodeType="withEffect">
                                  <p:stCondLst>
                                    <p:cond delay="300"/>
                                  </p:stCondLst>
                                  <p:childTnLst>
                                    <p:set>
                                      <p:cBhvr>
                                        <p:cTn id="47" dur="1" fill="hold">
                                          <p:stCondLst>
                                            <p:cond delay="0"/>
                                          </p:stCondLst>
                                        </p:cTn>
                                        <p:tgtEl>
                                          <p:spTgt spid="31">
                                            <p:txEl>
                                              <p:pRg st="10" end="10"/>
                                            </p:txEl>
                                          </p:spTgt>
                                        </p:tgtEl>
                                        <p:attrNameLst>
                                          <p:attrName>style.visibility</p:attrName>
                                        </p:attrNameLst>
                                      </p:cBhvr>
                                      <p:to>
                                        <p:strVal val="visible"/>
                                      </p:to>
                                    </p:set>
                                    <p:animEffect transition="in" filter="wipe(up)">
                                      <p:cBhvr>
                                        <p:cTn id="48" dur="200"/>
                                        <p:tgtEl>
                                          <p:spTgt spid="31">
                                            <p:txEl>
                                              <p:pRg st="10" end="10"/>
                                            </p:txEl>
                                          </p:spTgt>
                                        </p:tgtEl>
                                      </p:cBhvr>
                                    </p:animEffect>
                                  </p:childTnLst>
                                </p:cTn>
                              </p:par>
                              <p:par>
                                <p:cTn id="49" presetID="10" presetClass="entr" presetSubtype="0" fill="hold" nodeType="withEffect">
                                  <p:stCondLst>
                                    <p:cond delay="7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200"/>
                                        <p:tgtEl>
                                          <p:spTgt spid="28"/>
                                        </p:tgtEl>
                                      </p:cBhvr>
                                    </p:animEffect>
                                  </p:childTnLst>
                                </p:cTn>
                              </p:par>
                              <p:par>
                                <p:cTn id="52" presetID="1" presetClass="entr" presetSubtype="0" fill="hold" nodeType="withEffect">
                                  <p:stCondLst>
                                    <p:cond delay="1100"/>
                                  </p:stCondLst>
                                  <p:childTnLst>
                                    <p:set>
                                      <p:cBhvr>
                                        <p:cTn id="53" dur="1" fill="hold">
                                          <p:stCondLst>
                                            <p:cond delay="0"/>
                                          </p:stCondLst>
                                        </p:cTn>
                                        <p:tgtEl>
                                          <p:spTgt spid="2"/>
                                        </p:tgtEl>
                                        <p:attrNameLst>
                                          <p:attrName>style.visibility</p:attrName>
                                        </p:attrNameLst>
                                      </p:cBhvr>
                                      <p:to>
                                        <p:strVal val="visible"/>
                                      </p:to>
                                    </p:set>
                                  </p:childTnLst>
                                </p:cTn>
                              </p:par>
                              <p:par>
                                <p:cTn id="54" presetID="2" presetClass="entr" presetSubtype="2" decel="100000" fill="hold" grpId="0" nodeType="withEffect">
                                  <p:stCondLst>
                                    <p:cond delay="10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10" presetClass="entr" presetSubtype="0" fill="hold" grpId="0" nodeType="withEffect">
                                  <p:stCondLst>
                                    <p:cond delay="13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300"/>
                                        <p:tgtEl>
                                          <p:spTgt spid="34"/>
                                        </p:tgtEl>
                                      </p:cBhvr>
                                    </p:animEffect>
                                  </p:childTnLst>
                                </p:cTn>
                              </p:par>
                              <p:par>
                                <p:cTn id="61" presetID="37" presetClass="emph" presetSubtype="128" repeatCount="indefinite" nodeType="withEffect">
                                  <p:stCondLst>
                                    <p:cond delay="1500"/>
                                  </p:stCondLst>
                                  <p:childTnLst>
                                    <p:animRot by="21600000">
                                      <p:cBhvr>
                                        <p:cTn id="62" dur="2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1" grpId="0" build="p" bldLvl="5"/>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01510" y="2808170"/>
            <a:ext cx="3341107"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Methodology</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the methodology and workflow of the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algn="ctr"/>
            <a:r>
              <a:rPr lang="en-US" altLang="zh-CN" sz="6600" dirty="0">
                <a:solidFill>
                  <a:srgbClr val="1A2F64"/>
                </a:solidFill>
                <a:cs typeface="+mn-ea"/>
                <a:sym typeface="+mn-lt"/>
              </a:rPr>
              <a:t>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5278402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00">
        <p15:prstTrans prst="pageCurlDouble"/>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419357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7" name="Speech Bubble: Rectangle with Corners Rounded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3AF168B-4DDB-3286-C672-64BFD107818D}"/>
              </a:ext>
            </a:extLst>
          </p:cNvPr>
          <p:cNvSpPr/>
          <p:nvPr/>
        </p:nvSpPr>
        <p:spPr>
          <a:xfrm>
            <a:off x="3276683" y="1721608"/>
            <a:ext cx="5298819" cy="2362439"/>
          </a:xfrm>
          <a:prstGeom prst="wedgeRoundRectCallout">
            <a:avLst>
              <a:gd name="adj1" fmla="val -40966"/>
              <a:gd name="adj2" fmla="val 77245"/>
              <a:gd name="adj3" fmla="val 16667"/>
            </a:avLst>
          </a:prstGeom>
          <a:solidFill>
            <a:srgbClr val="FFFFFF"/>
          </a:solidFill>
          <a:ln w="12700" cap="flat" cmpd="sng" algn="ctr">
            <a:noFill/>
            <a:prstDash val="solid"/>
            <a:miter lim="800000"/>
          </a:ln>
          <a:effectLst>
            <a:outerShdw blurRad="1054100" dist="622300" dir="5400000" sx="87000" sy="87000" algn="t" rotWithShape="0">
              <a:prstClr val="black">
                <a:alpha val="31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573219" y="2808192"/>
            <a:ext cx="2378588" cy="461665"/>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Add title text</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568498" y="2231111"/>
            <a:ext cx="1771650" cy="600164"/>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3300" kern="0" dirty="0">
                <a:solidFill>
                  <a:srgbClr val="E5BA7C"/>
                </a:solidFill>
                <a:latin typeface="+mn-lt"/>
                <a:ea typeface="+mn-ea"/>
                <a:cs typeface="+mn-ea"/>
                <a:sym typeface="+mn-lt"/>
              </a:rPr>
              <a:t>2023</a:t>
            </a:r>
            <a:endParaRPr lang="zh-CN" altLang="en-US" sz="3300" kern="0" dirty="0">
              <a:solidFill>
                <a:srgbClr val="E5BA7C"/>
              </a:solidFill>
              <a:latin typeface="+mn-lt"/>
              <a:ea typeface="+mn-ea"/>
              <a:cs typeface="+mn-ea"/>
              <a:sym typeface="+mn-lt"/>
            </a:endParaRPr>
          </a:p>
        </p:txBody>
      </p:sp>
      <p:sp>
        <p:nvSpPr>
          <p:cNvPr id="10" name="îṣlidè"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0D4EA7F-D04A-A791-F728-4135521148BA}"/>
              </a:ext>
            </a:extLst>
          </p:cNvPr>
          <p:cNvSpPr/>
          <p:nvPr/>
        </p:nvSpPr>
        <p:spPr>
          <a:xfrm>
            <a:off x="3988814" y="2458933"/>
            <a:ext cx="712922" cy="712922"/>
          </a:xfrm>
          <a:prstGeom prst="ellipse">
            <a:avLst/>
          </a:prstGeom>
          <a:gradFill>
            <a:gsLst>
              <a:gs pos="24000">
                <a:srgbClr val="BF9645"/>
              </a:gs>
              <a:gs pos="87000">
                <a:srgbClr val="E5BA7C"/>
              </a:gs>
            </a:gsLst>
            <a:lin ang="13500000" scaled="1"/>
          </a:gra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defTabSz="685766">
              <a:defRPr/>
            </a:pPr>
            <a:endParaRPr sz="1500" b="1" dirty="0">
              <a:solidFill>
                <a:srgbClr val="FFFFFF"/>
              </a:solidFill>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p:sp>
        <p:nvSpPr>
          <p:cNvPr id="12" name="文本框 1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B0F5E6D-8CB4-40A1-3C7E-F4EF766B6C4F}"/>
              </a:ext>
            </a:extLst>
          </p:cNvPr>
          <p:cNvSpPr txBox="1"/>
          <p:nvPr/>
        </p:nvSpPr>
        <p:spPr>
          <a:xfrm>
            <a:off x="5026613" y="2458935"/>
            <a:ext cx="3183669" cy="813171"/>
          </a:xfrm>
          <a:prstGeom prst="rect">
            <a:avLst/>
          </a:prstGeom>
          <a:noFill/>
        </p:spPr>
        <p:txBody>
          <a:bodyPr wrap="square" rtlCol="0">
            <a:spAutoFit/>
          </a:bodyPr>
          <a:lstStyle/>
          <a:p>
            <a:pPr>
              <a:lnSpc>
                <a:spcPts val="1875"/>
              </a:lnSpc>
            </a:pPr>
            <a:r>
              <a:rPr lang="en-US" altLang="zh-CN" sz="1500" dirty="0">
                <a:solidFill>
                  <a:srgbClr val="FFFFFF">
                    <a:lumMod val="50000"/>
                  </a:srgbClr>
                </a:solidFill>
                <a:cs typeface="+mn-ea"/>
                <a:sym typeface="+mn-lt"/>
              </a:rPr>
              <a:t>Click here to add text content, such as keywords, some brief introductions, etc.</a:t>
            </a:r>
            <a:endParaRPr lang="zh-CN" altLang="en-US" sz="1500" dirty="0">
              <a:solidFill>
                <a:srgbClr val="FFFFFF">
                  <a:lumMod val="50000"/>
                </a:srgbClr>
              </a:solidFill>
              <a:cs typeface="+mn-ea"/>
              <a:sym typeface="+mn-lt"/>
            </a:endParaRPr>
          </a:p>
        </p:txBody>
      </p:sp>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300"/>
                                        <p:tgtEl>
                                          <p:spTgt spid="1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300"/>
                                        <p:tgtEl>
                                          <p:spTgt spid="11"/>
                                        </p:tgtEl>
                                      </p:cBhvr>
                                    </p:animEffect>
                                  </p:childTnLst>
                                </p:cTn>
                              </p:par>
                              <p:par>
                                <p:cTn id="31" presetID="22" presetClass="entr" presetSubtype="8" fill="hold" grpId="0" nodeType="withEffect">
                                  <p:stCondLst>
                                    <p:cond delay="175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12114" r="12114"/>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
        <p:nvSpPr>
          <p:cNvPr id="43" name="Freeform 12">
            <a:extLst>
              <a:ext uri="{FF2B5EF4-FFF2-40B4-BE49-F238E27FC236}">
                <a16:creationId xmlns:a16="http://schemas.microsoft.com/office/drawing/2014/main" id="{BCAAA111-530A-F8B0-3E9E-35A2802B5BDB}"/>
              </a:ext>
            </a:extLst>
          </p:cNvPr>
          <p:cNvSpPr>
            <a:spLocks noEditPoints="1"/>
          </p:cNvSpPr>
          <p:nvPr/>
        </p:nvSpPr>
        <p:spPr bwMode="auto">
          <a:xfrm>
            <a:off x="8204005" y="1299381"/>
            <a:ext cx="478130" cy="367069"/>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6150"/>
                            </p:stCondLst>
                            <p:childTnLst>
                              <p:par>
                                <p:cTn id="49" presetID="42" presetClass="entr" presetSubtype="0" fill="hold" grpId="0" nodeType="afterEffect">
                                  <p:stCondLst>
                                    <p:cond delay="0"/>
                                  </p:stCondLst>
                                  <p:iterate type="lt">
                                    <p:tmPct val="1786"/>
                                  </p:iterate>
                                  <p:childTnLst>
                                    <p:set>
                                      <p:cBhvr>
                                        <p:cTn id="50" dur="1" fill="hold">
                                          <p:stCondLst>
                                            <p:cond delay="0"/>
                                          </p:stCondLst>
                                        </p:cTn>
                                        <p:tgtEl>
                                          <p:spTgt spid="43"/>
                                        </p:tgtEl>
                                        <p:attrNameLst>
                                          <p:attrName>style.visibility</p:attrName>
                                        </p:attrNameLst>
                                      </p:cBhvr>
                                      <p:to>
                                        <p:strVal val="visible"/>
                                      </p:to>
                                    </p:set>
                                    <p:anim to="" calcmode="lin" valueType="num">
                                      <p:cBhvr>
                                        <p:cTn id="51" dur="700" fill="hold">
                                          <p:stCondLst>
                                            <p:cond delay="0"/>
                                          </p:stCondLst>
                                        </p:cTn>
                                        <p:tgtEl>
                                          <p:spTgt spid="43"/>
                                        </p:tgtEl>
                                        <p:attrNameLst>
                                          <p:attrName>ppt_y</p:attrName>
                                        </p:attrNameLst>
                                      </p:cBhvr>
                                      <p:tavLst>
                                        <p:tav tm="0" fmla="#ppt_y+(8/9)*(#ppt_y-(#ppt_y+0.1))*((1.5-1.5*$)^2-(1.5-1.5*$)^3)">
                                          <p:val>
                                            <p:strVal val="0"/>
                                          </p:val>
                                        </p:tav>
                                        <p:tav tm="100000">
                                          <p:val>
                                            <p:strVal val="1"/>
                                          </p:val>
                                        </p:tav>
                                      </p:tavLst>
                                    </p:anim>
                                    <p:anim to="" calcmode="lin" valueType="num">
                                      <p:cBhvr>
                                        <p:cTn id="52" dur="700" fill="hold">
                                          <p:stCondLst>
                                            <p:cond delay="0"/>
                                          </p:stCondLst>
                                        </p:cTn>
                                        <p:tgtEl>
                                          <p:spTgt spid="43"/>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382832911"/>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xmlns="">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425329660"/>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2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xmlns="">
          <p:pic>
            <p:nvPicPr>
              <p:cNvPr id="3" name="Section Zoom 2">
                <a:hlinkClick r:id="rId8"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265530339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2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p14:dur="10" advClick="0">
        <p14:pan/>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6386806" y="857250"/>
            <a:ext cx="2757196" cy="2727864"/>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2581275" y="857254"/>
            <a:ext cx="5200096" cy="5143499"/>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0" y="857251"/>
            <a:ext cx="6438530" cy="5143499"/>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5" name="任意多边形: 形状 24">
            <a:extLst>
              <a:ext uri="{FF2B5EF4-FFF2-40B4-BE49-F238E27FC236}">
                <a16:creationId xmlns:a16="http://schemas.microsoft.com/office/drawing/2014/main" id="{70D18331-65BA-8B2A-2CE2-125D9617BC45}"/>
              </a:ext>
            </a:extLst>
          </p:cNvPr>
          <p:cNvSpPr/>
          <p:nvPr/>
        </p:nvSpPr>
        <p:spPr>
          <a:xfrm>
            <a:off x="5356330" y="1920940"/>
            <a:ext cx="3339801" cy="3242388"/>
          </a:xfrm>
          <a:custGeom>
            <a:avLst/>
            <a:gdLst>
              <a:gd name="connsiteX0" fmla="*/ 1200150 w 4453068"/>
              <a:gd name="connsiteY0" fmla="*/ 0 h 3429000"/>
              <a:gd name="connsiteX1" fmla="*/ 4453068 w 4453068"/>
              <a:gd name="connsiteY1" fmla="*/ 0 h 3429000"/>
              <a:gd name="connsiteX2" fmla="*/ 4453068 w 4453068"/>
              <a:gd name="connsiteY2" fmla="*/ 17772 h 3429000"/>
              <a:gd name="connsiteX3" fmla="*/ 3259138 w 4453068"/>
              <a:gd name="connsiteY3" fmla="*/ 3429000 h 3429000"/>
              <a:gd name="connsiteX4" fmla="*/ 0 w 4453068"/>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068" h="3429000">
                <a:moveTo>
                  <a:pt x="1200150" y="0"/>
                </a:moveTo>
                <a:lnTo>
                  <a:pt x="4453068" y="0"/>
                </a:lnTo>
                <a:lnTo>
                  <a:pt x="4453068" y="17772"/>
                </a:lnTo>
                <a:lnTo>
                  <a:pt x="3259138" y="3429000"/>
                </a:lnTo>
                <a:lnTo>
                  <a:pt x="0" y="3429000"/>
                </a:lnTo>
                <a:close/>
              </a:path>
            </a:pathLst>
          </a:custGeom>
          <a:blipFill dpi="0" rotWithShape="1">
            <a:blip r:embed="rId2"/>
            <a:srcRect/>
            <a:stretch>
              <a:fillRect/>
            </a:stretch>
          </a:blipFill>
          <a:ln w="12700" cap="flat" cmpd="sng" algn="ctr">
            <a:noFill/>
            <a:prstDash val="solid"/>
            <a:miter lim="800000"/>
          </a:ln>
          <a:effectLst/>
        </p:spPr>
        <p:txBody>
          <a:bodyPr wrap="square" rtlCol="0" anchor="ctr">
            <a:noAutofit/>
          </a:bodyPr>
          <a:lstStyle/>
          <a:p>
            <a:pPr algn="ctr">
              <a:defRPr/>
            </a:pPr>
            <a:endParaRPr lang="zh-CN" altLang="en-US"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812569" y="2737438"/>
            <a:ext cx="3965867"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en-US" sz="1050" dirty="0">
              <a:solidFill>
                <a:schemeClr val="bg1">
                  <a:lumMod val="50000"/>
                </a:schemeClr>
              </a:solidFill>
              <a:cs typeface="+mn-ea"/>
              <a:sym typeface="+mn-lt"/>
            </a:endParaRP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zh-CN" altLang="en-US" sz="1050" dirty="0">
              <a:solidFill>
                <a:schemeClr val="bg1">
                  <a:lumMod val="50000"/>
                </a:schemeClr>
              </a:solidFill>
              <a:cs typeface="+mn-ea"/>
              <a:sym typeface="+mn-lt"/>
            </a:endParaRP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0-#ppt_w/2"/>
                                          </p:val>
                                        </p:tav>
                                        <p:tav tm="100000">
                                          <p:val>
                                            <p:strVal val="#ppt_x"/>
                                          </p:val>
                                        </p:tav>
                                      </p:tavLst>
                                    </p:anim>
                                    <p:anim calcmode="lin" valueType="num">
                                      <p:cBhvr additive="base">
                                        <p:cTn id="12" dur="1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0-#ppt_w/2"/>
                                          </p:val>
                                        </p:tav>
                                        <p:tav tm="100000">
                                          <p:val>
                                            <p:strVal val="#ppt_x"/>
                                          </p:val>
                                        </p:tav>
                                      </p:tavLst>
                                    </p:anim>
                                    <p:anim calcmode="lin" valueType="num">
                                      <p:cBhvr additive="base">
                                        <p:cTn id="16" dur="1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1+#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500" fill="hold"/>
                                        <p:tgtEl>
                                          <p:spTgt spid="22"/>
                                        </p:tgtEl>
                                        <p:attrNameLst>
                                          <p:attrName>ppt_x</p:attrName>
                                        </p:attrNameLst>
                                      </p:cBhvr>
                                      <p:tavLst>
                                        <p:tav tm="0">
                                          <p:val>
                                            <p:strVal val="1+#ppt_w/2"/>
                                          </p:val>
                                        </p:tav>
                                        <p:tav tm="100000">
                                          <p:val>
                                            <p:strVal val="#ppt_x"/>
                                          </p:val>
                                        </p:tav>
                                      </p:tavLst>
                                    </p:anim>
                                    <p:anim calcmode="lin" valueType="num">
                                      <p:cBhvr additive="base">
                                        <p:cTn id="24" dur="1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par>
                          <p:cTn id="29" fill="hold">
                            <p:stCondLst>
                              <p:cond delay="3400"/>
                            </p:stCondLst>
                            <p:childTnLst>
                              <p:par>
                                <p:cTn id="30" presetID="14" presetClass="entr" presetSubtype="1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par>
                          <p:cTn id="33" fill="hold">
                            <p:stCondLst>
                              <p:cond delay="3900"/>
                            </p:stCondLst>
                            <p:childTnLst>
                              <p:par>
                                <p:cTn id="34" presetID="53" presetClass="entr" presetSubtype="16"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childTnLst>
                          </p:cTn>
                        </p:par>
                        <p:par>
                          <p:cTn id="39" fill="hold">
                            <p:stCondLst>
                              <p:cond delay="4400"/>
                            </p:stCondLst>
                            <p:childTnLst>
                              <p:par>
                                <p:cTn id="40" presetID="14" presetClass="entr" presetSubtype="10" fill="hold" grpId="0" nodeType="after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childTnLst>
                          </p:cTn>
                        </p:par>
                        <p:par>
                          <p:cTn id="43" fill="hold">
                            <p:stCondLst>
                              <p:cond delay="5450"/>
                            </p:stCondLst>
                            <p:childTnLst>
                              <p:par>
                                <p:cTn id="44" presetID="14"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childTnLst>
                          </p:cTn>
                        </p:par>
                        <p:par>
                          <p:cTn id="47" fill="hold">
                            <p:stCondLst>
                              <p:cond delay="5950"/>
                            </p:stCondLst>
                            <p:childTnLst>
                              <p:par>
                                <p:cTn id="48" presetID="53" presetClass="entr" presetSubtype="16"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645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500"/>
                                        <p:tgtEl>
                                          <p:spTgt spid="36"/>
                                        </p:tgtEl>
                                      </p:cBhvr>
                                    </p:animEffect>
                                  </p:childTnLst>
                                </p:cTn>
                              </p:par>
                            </p:childTnLst>
                          </p:cTn>
                        </p:par>
                        <p:par>
                          <p:cTn id="57" fill="hold">
                            <p:stCondLst>
                              <p:cond delay="7500"/>
                            </p:stCondLst>
                            <p:childTnLst>
                              <p:par>
                                <p:cTn id="58" presetID="14" presetClass="entr" presetSubtype="1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p:bldP spid="34" grpId="0"/>
      <p:bldP spid="35"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c="http://schemas.openxmlformats.org/drawingml/2006/chart"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79"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Add the title text here</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500"/>
                                        <p:tgtEl>
                                          <p:spTgt spid="22"/>
                                        </p:tgtEl>
                                      </p:cBhvr>
                                    </p:animEffect>
                                  </p:childTnLst>
                                </p:cTn>
                              </p:par>
                              <p:par>
                                <p:cTn id="12" presetID="10" presetClass="entr" presetSubtype="0" fill="hold" nodeType="withEffect">
                                  <p:stCondLst>
                                    <p:cond delay="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par>
                                <p:cTn id="15" presetID="42" presetClass="path" presetSubtype="0" accel="50000" decel="50000" fill="hold" nodeType="withEffect">
                                  <p:stCondLst>
                                    <p:cond delay="500"/>
                                  </p:stCondLst>
                                  <p:childTnLst>
                                    <p:animMotion origin="layout" path="M 0.07604 0.14815 L 1.45833E-6 7.40741E-7 " pathEditMode="relative" rAng="0" ptsTypes="AA">
                                      <p:cBhvr>
                                        <p:cTn id="16" dur="10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42" presetClass="path" presetSubtype="0" accel="50000" decel="50000" fill="hold" nodeType="withEffect">
                                  <p:stCondLst>
                                    <p:cond delay="750"/>
                                  </p:stCondLst>
                                  <p:childTnLst>
                                    <p:animMotion origin="layout" path="M 0.07604 0.14814 L -6.25E-7 3.33333E-6 " pathEditMode="relative" rAng="0" ptsTypes="AA">
                                      <p:cBhvr>
                                        <p:cTn id="21" dur="10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10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42" presetClass="path" presetSubtype="0" accel="50000" decel="50000" fill="hold" nodeType="withEffect">
                                  <p:stCondLst>
                                    <p:cond delay="1000"/>
                                  </p:stCondLst>
                                  <p:childTnLst>
                                    <p:animMotion origin="layout" path="M 0.07604 0.14814 L -1.04167E-6 4.81481E-6 " pathEditMode="relative" rAng="0" ptsTypes="AA">
                                      <p:cBhvr>
                                        <p:cTn id="26" dur="10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1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accel="50000" decel="50000" fill="hold" nodeType="withEffect">
                                  <p:stCondLst>
                                    <p:cond delay="1250"/>
                                  </p:stCondLst>
                                  <p:childTnLst>
                                    <p:animMotion origin="layout" path="M 0.07604 0.14814 L -1.66667E-6 4.81481E-6 " pathEditMode="relative" rAng="0" ptsTypes="AA">
                                      <p:cBhvr>
                                        <p:cTn id="31" dur="1000" fill="hold"/>
                                        <p:tgtEl>
                                          <p:spTgt spid="23"/>
                                        </p:tgtEl>
                                        <p:attrNameLst>
                                          <p:attrName>ppt_x</p:attrName>
                                          <p:attrName>ppt_y</p:attrName>
                                        </p:attrNameLst>
                                      </p:cBhvr>
                                      <p:rCtr x="-3802" y="-7407"/>
                                    </p:animMotion>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10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10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10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10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435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500" fill="hold"/>
                                        <p:tgtEl>
                                          <p:spTgt spid="81"/>
                                        </p:tgtEl>
                                        <p:attrNameLst>
                                          <p:attrName>ppt_w</p:attrName>
                                        </p:attrNameLst>
                                      </p:cBhvr>
                                      <p:tavLst>
                                        <p:tav tm="0">
                                          <p:val>
                                            <p:fltVal val="0"/>
                                          </p:val>
                                        </p:tav>
                                        <p:tav tm="100000">
                                          <p:val>
                                            <p:strVal val="#ppt_w"/>
                                          </p:val>
                                        </p:tav>
                                      </p:tavLst>
                                    </p:anim>
                                    <p:anim calcmode="lin" valueType="num">
                                      <p:cBhvr>
                                        <p:cTn id="69" dur="500" fill="hold"/>
                                        <p:tgtEl>
                                          <p:spTgt spid="81"/>
                                        </p:tgtEl>
                                        <p:attrNameLst>
                                          <p:attrName>ppt_h</p:attrName>
                                        </p:attrNameLst>
                                      </p:cBhvr>
                                      <p:tavLst>
                                        <p:tav tm="0">
                                          <p:val>
                                            <p:fltVal val="0"/>
                                          </p:val>
                                        </p:tav>
                                        <p:tav tm="100000">
                                          <p:val>
                                            <p:strVal val="#ppt_h"/>
                                          </p:val>
                                        </p:tav>
                                      </p:tavLst>
                                    </p:anim>
                                    <p:animEffect transition="in" filter="fade">
                                      <p:cBhvr>
                                        <p:cTn id="70" dur="500"/>
                                        <p:tgtEl>
                                          <p:spTgt spid="81"/>
                                        </p:tgtEl>
                                      </p:cBhvr>
                                    </p:animEffect>
                                  </p:childTnLst>
                                </p:cTn>
                              </p:par>
                            </p:childTnLst>
                          </p:cTn>
                        </p:par>
                        <p:par>
                          <p:cTn id="71" fill="hold">
                            <p:stCondLst>
                              <p:cond delay="485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500" fill="hold"/>
                                        <p:tgtEl>
                                          <p:spTgt spid="82"/>
                                        </p:tgtEl>
                                        <p:attrNameLst>
                                          <p:attrName>ppt_w</p:attrName>
                                        </p:attrNameLst>
                                      </p:cBhvr>
                                      <p:tavLst>
                                        <p:tav tm="0">
                                          <p:val>
                                            <p:fltVal val="0"/>
                                          </p:val>
                                        </p:tav>
                                        <p:tav tm="100000">
                                          <p:val>
                                            <p:strVal val="#ppt_w"/>
                                          </p:val>
                                        </p:tav>
                                      </p:tavLst>
                                    </p:anim>
                                    <p:anim calcmode="lin" valueType="num">
                                      <p:cBhvr>
                                        <p:cTn id="75" dur="500" fill="hold"/>
                                        <p:tgtEl>
                                          <p:spTgt spid="82"/>
                                        </p:tgtEl>
                                        <p:attrNameLst>
                                          <p:attrName>ppt_h</p:attrName>
                                        </p:attrNameLst>
                                      </p:cBhvr>
                                      <p:tavLst>
                                        <p:tav tm="0">
                                          <p:val>
                                            <p:fltVal val="0"/>
                                          </p:val>
                                        </p:tav>
                                        <p:tav tm="100000">
                                          <p:val>
                                            <p:strVal val="#ppt_h"/>
                                          </p:val>
                                        </p:tav>
                                      </p:tavLst>
                                    </p:anim>
                                    <p:animEffect transition="in" filter="fade">
                                      <p:cBhvr>
                                        <p:cTn id="76" dur="500"/>
                                        <p:tgtEl>
                                          <p:spTgt spid="82"/>
                                        </p:tgtEl>
                                      </p:cBhvr>
                                    </p:animEffect>
                                  </p:childTnLst>
                                </p:cTn>
                              </p:par>
                            </p:childTnLst>
                          </p:cTn>
                        </p:par>
                        <p:par>
                          <p:cTn id="77" fill="hold">
                            <p:stCondLst>
                              <p:cond delay="535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500" fill="hold"/>
                                        <p:tgtEl>
                                          <p:spTgt spid="83"/>
                                        </p:tgtEl>
                                        <p:attrNameLst>
                                          <p:attrName>ppt_w</p:attrName>
                                        </p:attrNameLst>
                                      </p:cBhvr>
                                      <p:tavLst>
                                        <p:tav tm="0">
                                          <p:val>
                                            <p:fltVal val="0"/>
                                          </p:val>
                                        </p:tav>
                                        <p:tav tm="100000">
                                          <p:val>
                                            <p:strVal val="#ppt_w"/>
                                          </p:val>
                                        </p:tav>
                                      </p:tavLst>
                                    </p:anim>
                                    <p:anim calcmode="lin" valueType="num">
                                      <p:cBhvr>
                                        <p:cTn id="81" dur="500" fill="hold"/>
                                        <p:tgtEl>
                                          <p:spTgt spid="83"/>
                                        </p:tgtEl>
                                        <p:attrNameLst>
                                          <p:attrName>ppt_h</p:attrName>
                                        </p:attrNameLst>
                                      </p:cBhvr>
                                      <p:tavLst>
                                        <p:tav tm="0">
                                          <p:val>
                                            <p:fltVal val="0"/>
                                          </p:val>
                                        </p:tav>
                                        <p:tav tm="100000">
                                          <p:val>
                                            <p:strVal val="#ppt_h"/>
                                          </p:val>
                                        </p:tav>
                                      </p:tavLst>
                                    </p:anim>
                                    <p:animEffect transition="in" filter="fade">
                                      <p:cBhvr>
                                        <p:cTn id="82" dur="500"/>
                                        <p:tgtEl>
                                          <p:spTgt spid="83"/>
                                        </p:tgtEl>
                                      </p:cBhvr>
                                    </p:animEffect>
                                  </p:childTnLst>
                                </p:cTn>
                              </p:par>
                            </p:childTnLst>
                          </p:cTn>
                        </p:par>
                        <p:par>
                          <p:cTn id="83" fill="hold">
                            <p:stCondLst>
                              <p:cond delay="585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698402" y="2179413"/>
            <a:ext cx="3502242" cy="553998"/>
          </a:xfrm>
          <a:prstGeom prst="rect">
            <a:avLst/>
          </a:prstGeom>
          <a:noFill/>
        </p:spPr>
        <p:txBody>
          <a:bodyPr wrap="square" rtlCol="0">
            <a:spAutoFit/>
          </a:bodyPr>
          <a:lstStyle/>
          <a:p>
            <a:pPr>
              <a:defRPr/>
            </a:pPr>
            <a:r>
              <a:rPr lang="en-US" altLang="zh-CN" sz="3000" b="1" kern="0" dirty="0">
                <a:solidFill>
                  <a:srgbClr val="1A2F64"/>
                </a:solidFill>
                <a:cs typeface="+mn-ea"/>
                <a:sym typeface="+mn-lt"/>
              </a:rPr>
              <a:t>Add title text</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093983"/>
            <a:ext cx="2851547" cy="1901031"/>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13535" r="1353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3"/>
            <a:ext cx="2316461" cy="827004"/>
            <a:chOff x="5454975" y="2338112"/>
            <a:chExt cx="3088614" cy="1102672"/>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0-#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0-#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 presetClass="entr" presetSubtype="4" decel="100000" fill="hold" nodeType="with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4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5834602" y="3507774"/>
            <a:ext cx="3342264" cy="2492975"/>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sp>
        <p:nvSpPr>
          <p:cNvPr id="3" name="Oval 1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B38CDEE-D7A8-9E3B-B873-4B8E85F68211}"/>
              </a:ext>
            </a:extLst>
          </p:cNvPr>
          <p:cNvSpPr/>
          <p:nvPr/>
        </p:nvSpPr>
        <p:spPr>
          <a:xfrm rot="2700000">
            <a:off x="4453966" y="1440487"/>
            <a:ext cx="3747673" cy="3747673"/>
          </a:xfrm>
          <a:prstGeom prst="ellipse">
            <a:avLst/>
          </a:prstGeom>
          <a:blipFill dpi="0" rotWithShape="1">
            <a:blip r:embed="rId2"/>
            <a:srcRect/>
            <a:stretch>
              <a:fillRect/>
            </a:stretch>
          </a:blipFill>
          <a:ln w="76200" cap="flat" cmpd="sng" algn="ctr">
            <a:solidFill>
              <a:srgbClr val="1A2F64"/>
            </a:solidFill>
            <a:prstDash val="solid"/>
            <a:miter lim="800000"/>
          </a:ln>
          <a:effectLst/>
        </p:spPr>
        <p:txBody>
          <a:bodyPr rtlCol="0" anchor="ctr"/>
          <a:lstStyle/>
          <a:p>
            <a:pPr algn="ctr">
              <a:defRPr/>
            </a:pPr>
            <a:endParaRPr lang="en-ID" sz="1350" kern="0">
              <a:solidFill>
                <a:srgbClr val="FFFFFF"/>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2736524" y="2573739"/>
            <a:ext cx="2039786" cy="1382877"/>
            <a:chOff x="1312647" y="1804743"/>
            <a:chExt cx="2719714"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37583" y="1804743"/>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312647" y="2229936"/>
              <a:ext cx="2655215"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Click here to add content, content to match the title.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Add title text</a:t>
              </a:r>
              <a:endParaRPr lang="zh-CN" altLang="en-US" sz="1350" kern="0" dirty="0">
                <a:solidFill>
                  <a:srgbClr val="FFFFFF"/>
                </a:solidFill>
                <a:cs typeface="+mn-ea"/>
                <a:sym typeface="+mn-lt"/>
              </a:endParaRPr>
            </a:p>
          </p:txBody>
        </p:sp>
        <p:sp>
          <p:nvSpPr>
            <p:cNvPr id="8" name="TextBox 6">
              <a:extLst>
                <a:ext uri="{FF2B5EF4-FFF2-40B4-BE49-F238E27FC236}">
                  <a16:creationId xmlns:a16="http://schemas.microsoft.com/office/drawing/2014/main" id="{19E557FE-F06A-3968-E4C0-89D3CC6BB59D}"/>
                </a:ext>
              </a:extLst>
            </p:cNvPr>
            <p:cNvSpPr txBox="1"/>
            <p:nvPr/>
          </p:nvSpPr>
          <p:spPr>
            <a:xfrm>
              <a:off x="1656939" y="3002034"/>
              <a:ext cx="2103009" cy="562629"/>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algn="ctr">
                <a:defRPr/>
              </a:pPr>
              <a:r>
                <a:rPr lang="en-US" altLang="zh-CN" sz="1350" kern="0" dirty="0">
                  <a:solidFill>
                    <a:schemeClr val="bg1"/>
                  </a:solidFill>
                  <a:cs typeface="+mn-ea"/>
                  <a:sym typeface="+mn-lt"/>
                </a:rPr>
                <a:t>Add title text</a:t>
              </a:r>
              <a:endParaRPr lang="zh-CN" altLang="en-US" sz="1350" kern="0" dirty="0">
                <a:solidFill>
                  <a:schemeClr val="bg1"/>
                </a:solidFill>
                <a:cs typeface="+mn-ea"/>
                <a:sym typeface="+mn-lt"/>
              </a:endParaRPr>
            </a:p>
          </p:txBody>
        </p:sp>
      </p:grpSp>
      <p:grpSp>
        <p:nvGrpSpPr>
          <p:cNvPr id="9" name="Group 6"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C50886-B1CD-6565-369C-74BD8EFF0263}"/>
              </a:ext>
            </a:extLst>
          </p:cNvPr>
          <p:cNvGrpSpPr/>
          <p:nvPr/>
        </p:nvGrpSpPr>
        <p:grpSpPr>
          <a:xfrm>
            <a:off x="482665" y="2573739"/>
            <a:ext cx="2105936" cy="2679686"/>
            <a:chOff x="2423226" y="1608498"/>
            <a:chExt cx="2807914" cy="3572914"/>
          </a:xfrm>
        </p:grpSpPr>
        <p:sp>
          <p:nvSpPr>
            <p:cNvPr id="10" name="Oval 12">
              <a:extLst>
                <a:ext uri="{FF2B5EF4-FFF2-40B4-BE49-F238E27FC236}">
                  <a16:creationId xmlns:a16="http://schemas.microsoft.com/office/drawing/2014/main" id="{9C2DCD61-8001-3B81-9EE0-C8BCDE587B54}"/>
                </a:ext>
              </a:extLst>
            </p:cNvPr>
            <p:cNvSpPr/>
            <p:nvPr/>
          </p:nvSpPr>
          <p:spPr>
            <a:xfrm>
              <a:off x="2424759" y="1610030"/>
              <a:ext cx="1913232" cy="1913232"/>
            </a:xfrm>
            <a:prstGeom prst="ellipse">
              <a:avLst/>
            </a:prstGeom>
            <a:noFill/>
            <a:ln w="127000" cap="flat" cmpd="sng" algn="ctr">
              <a:solidFill>
                <a:srgbClr val="FFFFFF">
                  <a:lumMod val="85000"/>
                </a:srgbClr>
              </a:solidFill>
              <a:prstDash val="solid"/>
              <a:miter lim="800000"/>
            </a:ln>
            <a:effectLst/>
          </p:spPr>
          <p:txBody>
            <a:bodyPr rtlCol="0" anchor="ctr"/>
            <a:lstStyle/>
            <a:p>
              <a:pPr algn="ctr">
                <a:defRPr/>
              </a:pPr>
              <a:endParaRPr lang="en-US" sz="1350" kern="0">
                <a:solidFill>
                  <a:srgbClr val="FFFFFF"/>
                </a:solidFill>
                <a:cs typeface="+mn-ea"/>
                <a:sym typeface="+mn-lt"/>
              </a:endParaRPr>
            </a:p>
          </p:txBody>
        </p:sp>
        <p:sp>
          <p:nvSpPr>
            <p:cNvPr id="11" name="Arc 13">
              <a:extLst>
                <a:ext uri="{FF2B5EF4-FFF2-40B4-BE49-F238E27FC236}">
                  <a16:creationId xmlns:a16="http://schemas.microsoft.com/office/drawing/2014/main" id="{FC638A7E-A53D-F8CA-7455-165F0DE5A82A}"/>
                </a:ext>
              </a:extLst>
            </p:cNvPr>
            <p:cNvSpPr/>
            <p:nvPr/>
          </p:nvSpPr>
          <p:spPr>
            <a:xfrm>
              <a:off x="2423226" y="1608498"/>
              <a:ext cx="1916300" cy="1916298"/>
            </a:xfrm>
            <a:prstGeom prst="arc">
              <a:avLst>
                <a:gd name="adj1" fmla="val 16200000"/>
                <a:gd name="adj2" fmla="val 8256939"/>
              </a:avLst>
            </a:prstGeom>
            <a:noFill/>
            <a:ln w="127000" cap="flat" cmpd="sng" algn="ctr">
              <a:solidFill>
                <a:srgbClr val="1A2F64"/>
              </a:solidFill>
              <a:prstDash val="solid"/>
              <a:miter lim="800000"/>
            </a:ln>
            <a:effectLst/>
          </p:spPr>
          <p:txBody>
            <a:bodyPr rtlCol="0" anchor="ctr"/>
            <a:lstStyle/>
            <a:p>
              <a:pPr algn="ctr">
                <a:defRPr/>
              </a:pPr>
              <a:endParaRPr lang="en-US" sz="1350" kern="0">
                <a:solidFill>
                  <a:srgbClr val="000000"/>
                </a:solidFill>
                <a:cs typeface="+mn-ea"/>
                <a:sym typeface="+mn-lt"/>
              </a:endParaRPr>
            </a:p>
          </p:txBody>
        </p:sp>
        <p:sp>
          <p:nvSpPr>
            <p:cNvPr id="12" name="TextBox 14">
              <a:extLst>
                <a:ext uri="{FF2B5EF4-FFF2-40B4-BE49-F238E27FC236}">
                  <a16:creationId xmlns:a16="http://schemas.microsoft.com/office/drawing/2014/main" id="{E118FDBB-A14A-2AA5-D239-D58A34E5744B}"/>
                </a:ext>
              </a:extLst>
            </p:cNvPr>
            <p:cNvSpPr txBox="1"/>
            <p:nvPr/>
          </p:nvSpPr>
          <p:spPr>
            <a:xfrm>
              <a:off x="2766677" y="2135759"/>
              <a:ext cx="1229396" cy="954108"/>
            </a:xfrm>
            <a:prstGeom prst="rect">
              <a:avLst/>
            </a:prstGeom>
            <a:noFill/>
          </p:spPr>
          <p:txBody>
            <a:bodyPr wrap="none" rtlCol="0">
              <a:spAutoFit/>
            </a:bodyPr>
            <a:lstStyle/>
            <a:p>
              <a:pPr algn="ctr">
                <a:defRPr/>
              </a:pPr>
              <a:r>
                <a:rPr lang="en-US" sz="3000" kern="0" dirty="0">
                  <a:solidFill>
                    <a:srgbClr val="1A2F64"/>
                  </a:solidFill>
                  <a:cs typeface="+mn-ea"/>
                  <a:sym typeface="+mn-lt"/>
                </a:rPr>
                <a:t>65%</a:t>
              </a:r>
            </a:p>
            <a:p>
              <a:pPr algn="ctr">
                <a:defRPr/>
              </a:pPr>
              <a:r>
                <a:rPr lang="en-US" altLang="zh-CN" sz="1050" b="1" kern="0" dirty="0">
                  <a:solidFill>
                    <a:srgbClr val="1A2F64"/>
                  </a:solidFill>
                  <a:cs typeface="+mn-ea"/>
                  <a:sym typeface="+mn-lt"/>
                </a:rPr>
                <a:t>Add title text</a:t>
              </a:r>
              <a:endParaRPr lang="zh-CN" altLang="en-US" sz="1050" b="1" kern="0" dirty="0">
                <a:solidFill>
                  <a:srgbClr val="1A2F64"/>
                </a:solidFill>
                <a:cs typeface="+mn-ea"/>
                <a:sym typeface="+mn-lt"/>
              </a:endParaRPr>
            </a:p>
          </p:txBody>
        </p:sp>
        <p:sp>
          <p:nvSpPr>
            <p:cNvPr id="13" name="TextBox 17">
              <a:extLst>
                <a:ext uri="{FF2B5EF4-FFF2-40B4-BE49-F238E27FC236}">
                  <a16:creationId xmlns:a16="http://schemas.microsoft.com/office/drawing/2014/main" id="{1EB4C788-8E2E-E5A6-3CA6-B46945C9333A}"/>
                </a:ext>
              </a:extLst>
            </p:cNvPr>
            <p:cNvSpPr txBox="1"/>
            <p:nvPr/>
          </p:nvSpPr>
          <p:spPr>
            <a:xfrm>
              <a:off x="2681217" y="4040502"/>
              <a:ext cx="2549923" cy="1140910"/>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2917840" y="4358087"/>
            <a:ext cx="1912442" cy="855683"/>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1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 presetClass="entr" presetSubtype="2" decel="100000"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1+#ppt_w/2"/>
                                          </p:val>
                                        </p:tav>
                                        <p:tav tm="100000">
                                          <p:val>
                                            <p:strVal val="#ppt_x"/>
                                          </p:val>
                                        </p:tav>
                                      </p:tavLst>
                                    </p:anim>
                                    <p:anim calcmode="lin" valueType="num">
                                      <p:cBhvr additive="base">
                                        <p:cTn id="2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pic>
        <p:nvPicPr>
          <p:cNvPr id="33" name="图片占位符 3">
            <a:extLst>
              <a:ext uri="{FF2B5EF4-FFF2-40B4-BE49-F238E27FC236}">
                <a16:creationId xmlns:a16="http://schemas.microsoft.com/office/drawing/2014/main" id="{3B6B7C74-8321-B063-8AEC-6802E9D0A3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8760" y="2257465"/>
            <a:ext cx="3715241" cy="2471990"/>
          </a:xfrm>
          <a:prstGeom prst="rect">
            <a:avLst/>
          </a:prstGeom>
          <a:solidFill>
            <a:sysClr val="window" lastClr="FFFFFF">
              <a:lumMod val="95000"/>
            </a:sysClr>
          </a:solidFill>
        </p:spPr>
      </p:pic>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38" name="组合 37">
            <a:extLst>
              <a:ext uri="{FF2B5EF4-FFF2-40B4-BE49-F238E27FC236}">
                <a16:creationId xmlns:a16="http://schemas.microsoft.com/office/drawing/2014/main" id="{A6E525F6-169C-BFB7-C862-9724DD71E9D5}"/>
              </a:ext>
            </a:extLst>
          </p:cNvPr>
          <p:cNvGrpSpPr/>
          <p:nvPr/>
        </p:nvGrpSpPr>
        <p:grpSpPr>
          <a:xfrm>
            <a:off x="967438" y="2373991"/>
            <a:ext cx="539354" cy="542925"/>
            <a:chOff x="6613032" y="935177"/>
            <a:chExt cx="719138" cy="723900"/>
          </a:xfrm>
          <a:effectLst>
            <a:outerShdw blurRad="254000" dist="254000" dir="8100000" algn="tr" rotWithShape="0">
              <a:schemeClr val="bg1">
                <a:lumMod val="50000"/>
                <a:alpha val="40000"/>
              </a:schemeClr>
            </a:outerShdw>
          </a:effectLst>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6613032" y="935177"/>
              <a:ext cx="719138"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0" name="Freeform 9">
              <a:extLst>
                <a:ext uri="{FF2B5EF4-FFF2-40B4-BE49-F238E27FC236}">
                  <a16:creationId xmlns:a16="http://schemas.microsoft.com/office/drawing/2014/main" id="{A84CAD25-D834-010C-6AE2-079B2D68DB7E}"/>
                </a:ext>
              </a:extLst>
            </p:cNvPr>
            <p:cNvSpPr>
              <a:spLocks noEditPoints="1"/>
            </p:cNvSpPr>
            <p:nvPr/>
          </p:nvSpPr>
          <p:spPr bwMode="auto">
            <a:xfrm>
              <a:off x="6797339" y="1114125"/>
              <a:ext cx="350524" cy="36600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grpSp>
        <p:nvGrpSpPr>
          <p:cNvPr id="41" name="组合 40">
            <a:extLst>
              <a:ext uri="{FF2B5EF4-FFF2-40B4-BE49-F238E27FC236}">
                <a16:creationId xmlns:a16="http://schemas.microsoft.com/office/drawing/2014/main" id="{1CD31F1A-87B3-DAE6-3DDF-3E76D2894749}"/>
              </a:ext>
            </a:extLst>
          </p:cNvPr>
          <p:cNvGrpSpPr/>
          <p:nvPr/>
        </p:nvGrpSpPr>
        <p:grpSpPr>
          <a:xfrm>
            <a:off x="967438" y="3429393"/>
            <a:ext cx="539354" cy="542925"/>
            <a:chOff x="6613032" y="2388985"/>
            <a:chExt cx="719138" cy="723900"/>
          </a:xfrm>
          <a:effectLst>
            <a:outerShdw blurRad="254000" dist="254000" dir="8100000" algn="tr" rotWithShape="0">
              <a:schemeClr val="bg1">
                <a:lumMod val="50000"/>
                <a:alpha val="40000"/>
              </a:schemeClr>
            </a:outerShdw>
          </a:effectLst>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6613032" y="2388985"/>
              <a:ext cx="719138" cy="723900"/>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3" name="Freeform 19">
              <a:extLst>
                <a:ext uri="{FF2B5EF4-FFF2-40B4-BE49-F238E27FC236}">
                  <a16:creationId xmlns:a16="http://schemas.microsoft.com/office/drawing/2014/main" id="{18528324-7859-EA78-7716-C120B6DD26F1}"/>
                </a:ext>
              </a:extLst>
            </p:cNvPr>
            <p:cNvSpPr>
              <a:spLocks noEditPoints="1"/>
            </p:cNvSpPr>
            <p:nvPr/>
          </p:nvSpPr>
          <p:spPr bwMode="auto">
            <a:xfrm>
              <a:off x="6789599" y="2592813"/>
              <a:ext cx="366006" cy="316246"/>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46" name="组合 45">
            <a:extLst>
              <a:ext uri="{FF2B5EF4-FFF2-40B4-BE49-F238E27FC236}">
                <a16:creationId xmlns:a16="http://schemas.microsoft.com/office/drawing/2014/main" id="{85A10C75-6F80-BE20-9A12-DC555843AED4}"/>
              </a:ext>
            </a:extLst>
          </p:cNvPr>
          <p:cNvGrpSpPr/>
          <p:nvPr/>
        </p:nvGrpSpPr>
        <p:grpSpPr>
          <a:xfrm>
            <a:off x="967438" y="4484795"/>
            <a:ext cx="542925" cy="542925"/>
            <a:chOff x="6619432" y="3673268"/>
            <a:chExt cx="723900" cy="723900"/>
          </a:xfrm>
          <a:effectLst>
            <a:outerShdw blurRad="254000" dist="254000" dir="8100000" algn="tr" rotWithShape="0">
              <a:schemeClr val="bg1">
                <a:lumMod val="50000"/>
                <a:alpha val="40000"/>
              </a:schemeClr>
            </a:outerShdw>
          </a:effectLst>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6619432" y="3673268"/>
              <a:ext cx="723900"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8" name="Freeform 11">
              <a:extLst>
                <a:ext uri="{FF2B5EF4-FFF2-40B4-BE49-F238E27FC236}">
                  <a16:creationId xmlns:a16="http://schemas.microsoft.com/office/drawing/2014/main" id="{B44D77D9-B8C0-317A-8494-A737598BF4BB}"/>
                </a:ext>
              </a:extLst>
            </p:cNvPr>
            <p:cNvSpPr>
              <a:spLocks noEditPoints="1"/>
            </p:cNvSpPr>
            <p:nvPr/>
          </p:nvSpPr>
          <p:spPr bwMode="auto">
            <a:xfrm>
              <a:off x="6832658" y="3840605"/>
              <a:ext cx="297450" cy="389228"/>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Tree>
    <p:extLst>
      <p:ext uri="{BB962C8B-B14F-4D97-AF65-F5344CB8AC3E}">
        <p14:creationId xmlns:p14="http://schemas.microsoft.com/office/powerpoint/2010/main" val="3346685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500" fill="hold"/>
                                        <p:tgtEl>
                                          <p:spTgt spid="31"/>
                                        </p:tgtEl>
                                        <p:attrNameLst>
                                          <p:attrName>ppt_x</p:attrName>
                                        </p:attrNameLst>
                                      </p:cBhvr>
                                      <p:tavLst>
                                        <p:tav tm="0">
                                          <p:val>
                                            <p:strVal val="0-#ppt_w/2"/>
                                          </p:val>
                                        </p:tav>
                                        <p:tav tm="100000">
                                          <p:val>
                                            <p:strVal val="#ppt_x"/>
                                          </p:val>
                                        </p:tav>
                                      </p:tavLst>
                                    </p:anim>
                                    <p:anim calcmode="lin" valueType="num">
                                      <p:cBhvr additive="base">
                                        <p:cTn id="12" dur="1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500" fill="hold"/>
                                        <p:tgtEl>
                                          <p:spTgt spid="32"/>
                                        </p:tgtEl>
                                        <p:attrNameLst>
                                          <p:attrName>ppt_x</p:attrName>
                                        </p:attrNameLst>
                                      </p:cBhvr>
                                      <p:tavLst>
                                        <p:tav tm="0">
                                          <p:val>
                                            <p:strVal val="0-#ppt_w/2"/>
                                          </p:val>
                                        </p:tav>
                                        <p:tav tm="100000">
                                          <p:val>
                                            <p:strVal val="#ppt_x"/>
                                          </p:val>
                                        </p:tav>
                                      </p:tavLst>
                                    </p:anim>
                                    <p:anim calcmode="lin" valueType="num">
                                      <p:cBhvr additive="base">
                                        <p:cTn id="16" dur="1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500" fill="hold"/>
                                        <p:tgtEl>
                                          <p:spTgt spid="33"/>
                                        </p:tgtEl>
                                        <p:attrNameLst>
                                          <p:attrName>ppt_x</p:attrName>
                                        </p:attrNameLst>
                                      </p:cBhvr>
                                      <p:tavLst>
                                        <p:tav tm="0">
                                          <p:val>
                                            <p:strVal val="0-#ppt_w/2"/>
                                          </p:val>
                                        </p:tav>
                                        <p:tav tm="100000">
                                          <p:val>
                                            <p:strVal val="#ppt_x"/>
                                          </p:val>
                                        </p:tav>
                                      </p:tavLst>
                                    </p:anim>
                                    <p:anim calcmode="lin" valueType="num">
                                      <p:cBhvr additive="base">
                                        <p:cTn id="20" dur="1500" fill="hold"/>
                                        <p:tgtEl>
                                          <p:spTgt spid="33"/>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200"/>
                            </p:stCondLst>
                            <p:childTnLst>
                              <p:par>
                                <p:cTn id="34" presetID="22" presetClass="entr" presetSubtype="8"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par>
                          <p:cTn id="40" fill="hold">
                            <p:stCondLst>
                              <p:cond delay="2700"/>
                            </p:stCondLst>
                            <p:childTnLst>
                              <p:par>
                                <p:cTn id="41" presetID="53" presetClass="entr" presetSubtype="16"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childTnLst>
                                </p:cTn>
                              </p:par>
                            </p:childTnLst>
                          </p:cTn>
                        </p:par>
                        <p:par>
                          <p:cTn id="46" fill="hold">
                            <p:stCondLst>
                              <p:cond delay="3200"/>
                            </p:stCondLst>
                            <p:childTnLst>
                              <p:par>
                                <p:cTn id="47" presetID="53" presetClass="entr" presetSubtype="16"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3700"/>
                            </p:stCondLst>
                            <p:childTnLst>
                              <p:par>
                                <p:cTn id="53" presetID="53" presetClass="entr" presetSubtype="16"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4="http://schemas.microsoft.com/office/powerpoint/2010/main">
    <mc:Choice Requires="p14">
      <p:transition p14:dur="300">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1614</TotalTime>
  <Words>1625</Words>
  <Application>Microsoft Office PowerPoint</Application>
  <PresentationFormat>On-screen Show (4:3)</PresentationFormat>
  <Paragraphs>311</Paragraphs>
  <Slides>36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微软雅黑</vt:lpstr>
      <vt:lpstr>Arial</vt:lpstr>
      <vt:lpstr>Calibri</vt:lpstr>
      <vt:lpstr>Calibri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Advaith C A</cp:lastModifiedBy>
  <cp:revision>246</cp:revision>
  <dcterms:created xsi:type="dcterms:W3CDTF">2022-12-31T12:18:47Z</dcterms:created>
  <dcterms:modified xsi:type="dcterms:W3CDTF">2024-06-13T06:39:41Z</dcterms:modified>
</cp:coreProperties>
</file>